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3" r:id="rId5"/>
    <p:sldId id="264" r:id="rId6"/>
    <p:sldId id="260" r:id="rId7"/>
    <p:sldId id="265" r:id="rId8"/>
    <p:sldId id="262"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C6E215-345A-4651-9DF9-37DCC3618D2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4287120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6E215-345A-4651-9DF9-37DCC3618D2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361545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6E215-345A-4651-9DF9-37DCC3618D2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2062699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C6E215-345A-4651-9DF9-37DCC3618D2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97679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C6E215-345A-4651-9DF9-37DCC3618D2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321225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C6E215-345A-4651-9DF9-37DCC3618D2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341423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C6E215-345A-4651-9DF9-37DCC3618D20}" type="datetimeFigureOut">
              <a:rPr lang="en-IN" smtClean="0"/>
              <a:t>31-08-2023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177640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6E215-345A-4651-9DF9-37DCC3618D20}" type="datetimeFigureOut">
              <a:rPr lang="en-IN" smtClean="0"/>
              <a:t>31-08-2023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1902176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6E215-345A-4651-9DF9-37DCC3618D20}" type="datetimeFigureOut">
              <a:rPr lang="en-IN" smtClean="0"/>
              <a:t>31-08-2023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3349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C6E215-345A-4651-9DF9-37DCC3618D2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2013542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C6E215-345A-4651-9DF9-37DCC3618D2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14C48E-D8A6-4A40-8CFC-2145DD0AD9F1}" type="slidenum">
              <a:rPr lang="en-IN" smtClean="0"/>
              <a:t>‹#›</a:t>
            </a:fld>
            <a:endParaRPr lang="en-IN"/>
          </a:p>
        </p:txBody>
      </p:sp>
    </p:spTree>
    <p:extLst>
      <p:ext uri="{BB962C8B-B14F-4D97-AF65-F5344CB8AC3E}">
        <p14:creationId xmlns:p14="http://schemas.microsoft.com/office/powerpoint/2010/main" val="65183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6E215-345A-4651-9DF9-37DCC3618D20}" type="datetimeFigureOut">
              <a:rPr lang="en-IN" smtClean="0"/>
              <a:t>31-08-2023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14C48E-D8A6-4A40-8CFC-2145DD0AD9F1}" type="slidenum">
              <a:rPr lang="en-IN" smtClean="0"/>
              <a:t>‹#›</a:t>
            </a:fld>
            <a:endParaRPr lang="en-IN"/>
          </a:p>
        </p:txBody>
      </p:sp>
    </p:spTree>
    <p:extLst>
      <p:ext uri="{BB962C8B-B14F-4D97-AF65-F5344CB8AC3E}">
        <p14:creationId xmlns:p14="http://schemas.microsoft.com/office/powerpoint/2010/main" val="2828740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D3A7-D29D-E581-13B8-DAEF9C24E73C}"/>
              </a:ext>
            </a:extLst>
          </p:cNvPr>
          <p:cNvSpPr>
            <a:spLocks noGrp="1"/>
          </p:cNvSpPr>
          <p:nvPr>
            <p:ph type="ctrTitle"/>
          </p:nvPr>
        </p:nvSpPr>
        <p:spPr>
          <a:xfrm>
            <a:off x="0" y="286871"/>
            <a:ext cx="12192000" cy="3429000"/>
          </a:xfrm>
        </p:spPr>
        <p:txBody>
          <a:bodyPr>
            <a:normAutofit fontScale="90000"/>
          </a:bodyPr>
          <a:lstStyle/>
          <a:p>
            <a:br>
              <a:rPr lang="en-US" sz="2400" b="1" dirty="0">
                <a:latin typeface="Californian FB" panose="0207040306080B030204" pitchFamily="18" charset="0"/>
              </a:rPr>
            </a:br>
            <a:br>
              <a:rPr lang="en-US" sz="2400" b="1" dirty="0">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INSTITUTE FOR ADVANCED COMPUTING</a:t>
            </a:r>
            <a:br>
              <a:rPr lang="en-US" sz="2400" b="1" dirty="0">
                <a:effectLst>
                  <a:outerShdw blurRad="38100" dist="38100" dir="2700000" algn="tl">
                    <a:srgbClr val="000000">
                      <a:alpha val="43137"/>
                    </a:srgbClr>
                  </a:outerShdw>
                </a:effectLst>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AND</a:t>
            </a:r>
            <a:br>
              <a:rPr lang="en-US" sz="2400" b="1" dirty="0">
                <a:effectLst>
                  <a:outerShdw blurRad="38100" dist="38100" dir="2700000" algn="tl">
                    <a:srgbClr val="000000">
                      <a:alpha val="43137"/>
                    </a:srgbClr>
                  </a:outerShdw>
                </a:effectLst>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SOFTWARE DEVELOPMENT</a:t>
            </a:r>
            <a:br>
              <a:rPr lang="en-US" sz="2400" b="1" dirty="0">
                <a:effectLst>
                  <a:outerShdw blurRad="38100" dist="38100" dir="2700000" algn="tl">
                    <a:srgbClr val="000000">
                      <a:alpha val="43137"/>
                    </a:srgbClr>
                  </a:outerShdw>
                </a:effectLst>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AKURDI, PUNE</a:t>
            </a:r>
            <a:br>
              <a:rPr lang="en-US" sz="2400" b="1" dirty="0">
                <a:latin typeface="Californian FB" panose="0207040306080B030204" pitchFamily="18" charset="0"/>
              </a:rPr>
            </a:br>
            <a:br>
              <a:rPr lang="en-US" sz="3000" dirty="0"/>
            </a:br>
            <a:r>
              <a:rPr lang="en-US" sz="2400" b="1" dirty="0">
                <a:effectLst>
                  <a:outerShdw blurRad="38100" dist="38100" dir="2700000" algn="tl">
                    <a:srgbClr val="000000">
                      <a:alpha val="43137"/>
                    </a:srgbClr>
                  </a:outerShdw>
                </a:effectLst>
                <a:latin typeface="Californian FB" panose="0207040306080B030204" pitchFamily="18" charset="0"/>
              </a:rPr>
              <a:t>Implementing CI/CD Pipeline</a:t>
            </a:r>
            <a:br>
              <a:rPr lang="en-US" sz="2400" b="1" dirty="0">
                <a:effectLst>
                  <a:outerShdw blurRad="38100" dist="38100" dir="2700000" algn="tl">
                    <a:srgbClr val="000000">
                      <a:alpha val="43137"/>
                    </a:srgbClr>
                  </a:outerShdw>
                </a:effectLst>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using Nexus and Deploying the</a:t>
            </a:r>
            <a:br>
              <a:rPr lang="en-US" sz="2400" b="1" dirty="0">
                <a:effectLst>
                  <a:outerShdw blurRad="38100" dist="38100" dir="2700000" algn="tl">
                    <a:srgbClr val="000000">
                      <a:alpha val="43137"/>
                    </a:srgbClr>
                  </a:outerShdw>
                </a:effectLst>
                <a:latin typeface="Californian FB" panose="0207040306080B030204" pitchFamily="18" charset="0"/>
              </a:rPr>
            </a:br>
            <a:r>
              <a:rPr lang="en-US" sz="2400" b="1" dirty="0">
                <a:effectLst>
                  <a:outerShdw blurRad="38100" dist="38100" dir="2700000" algn="tl">
                    <a:srgbClr val="000000">
                      <a:alpha val="43137"/>
                    </a:srgbClr>
                  </a:outerShdw>
                </a:effectLst>
                <a:latin typeface="Californian FB" panose="0207040306080B030204" pitchFamily="18" charset="0"/>
              </a:rPr>
              <a:t>Artifact to Apache Tomcat</a:t>
            </a:r>
            <a:endParaRPr lang="en-IN" sz="2400" b="1" dirty="0">
              <a:effectLst>
                <a:outerShdw blurRad="38100" dist="38100" dir="2700000" algn="tl">
                  <a:srgbClr val="000000">
                    <a:alpha val="43137"/>
                  </a:srgbClr>
                </a:outerShdw>
              </a:effectLst>
              <a:latin typeface="Californian FB" panose="0207040306080B030204" pitchFamily="18" charset="0"/>
            </a:endParaRPr>
          </a:p>
        </p:txBody>
      </p:sp>
      <p:sp>
        <p:nvSpPr>
          <p:cNvPr id="3" name="Subtitle 2">
            <a:extLst>
              <a:ext uri="{FF2B5EF4-FFF2-40B4-BE49-F238E27FC236}">
                <a16:creationId xmlns:a16="http://schemas.microsoft.com/office/drawing/2014/main" id="{C82DC221-0CDA-DF87-7146-7DE4192926C2}"/>
              </a:ext>
            </a:extLst>
          </p:cNvPr>
          <p:cNvSpPr>
            <a:spLocks noGrp="1"/>
          </p:cNvSpPr>
          <p:nvPr>
            <p:ph type="subTitle" idx="1"/>
          </p:nvPr>
        </p:nvSpPr>
        <p:spPr>
          <a:xfrm>
            <a:off x="1524000" y="3594370"/>
            <a:ext cx="9144000" cy="2904953"/>
          </a:xfrm>
        </p:spPr>
        <p:txBody>
          <a:bodyPr>
            <a:normAutofit fontScale="92500" lnSpcReduction="10000"/>
          </a:bodyPr>
          <a:lstStyle/>
          <a:p>
            <a:endParaRPr lang="en-US" dirty="0"/>
          </a:p>
          <a:p>
            <a:r>
              <a:rPr lang="en-IN" sz="2600" b="1" dirty="0">
                <a:effectLst>
                  <a:outerShdw blurRad="38100" dist="38100" dir="2700000" algn="tl">
                    <a:srgbClr val="000000">
                      <a:alpha val="43137"/>
                    </a:srgbClr>
                  </a:outerShdw>
                </a:effectLst>
                <a:latin typeface="Californian FB" panose="0207040306080B030204" pitchFamily="18" charset="0"/>
              </a:rPr>
              <a:t>GROUP NO: 11</a:t>
            </a:r>
          </a:p>
          <a:p>
            <a:r>
              <a:rPr lang="en-IN" sz="2600" b="1" dirty="0">
                <a:effectLst>
                  <a:outerShdw blurRad="38100" dist="38100" dir="2700000" algn="tl">
                    <a:srgbClr val="000000">
                      <a:alpha val="43137"/>
                    </a:srgbClr>
                  </a:outerShdw>
                </a:effectLst>
                <a:latin typeface="Californian FB" panose="0207040306080B030204" pitchFamily="18" charset="0"/>
              </a:rPr>
              <a:t>Kapil Nanden (233421)</a:t>
            </a:r>
          </a:p>
          <a:p>
            <a:r>
              <a:rPr lang="en-IN" sz="2600" b="1" dirty="0">
                <a:effectLst>
                  <a:outerShdw blurRad="38100" dist="38100" dir="2700000" algn="tl">
                    <a:srgbClr val="000000">
                      <a:alpha val="43137"/>
                    </a:srgbClr>
                  </a:outerShdw>
                </a:effectLst>
                <a:latin typeface="Californian FB" panose="0207040306080B030204" pitchFamily="18" charset="0"/>
              </a:rPr>
              <a:t>Sajid Shaikh (233441)</a:t>
            </a:r>
          </a:p>
          <a:p>
            <a:endParaRPr lang="en-IN" sz="2600" b="1" dirty="0">
              <a:effectLst>
                <a:outerShdw blurRad="38100" dist="38100" dir="2700000" algn="tl">
                  <a:srgbClr val="000000">
                    <a:alpha val="43137"/>
                  </a:srgbClr>
                </a:outerShdw>
              </a:effectLst>
              <a:latin typeface="Californian FB" panose="0207040306080B030204" pitchFamily="18" charset="0"/>
            </a:endParaRPr>
          </a:p>
          <a:p>
            <a:r>
              <a:rPr lang="en-IN" sz="2100" b="1" dirty="0">
                <a:effectLst>
                  <a:outerShdw blurRad="38100" dist="38100" dir="2700000" algn="tl">
                    <a:srgbClr val="000000">
                      <a:alpha val="43137"/>
                    </a:srgbClr>
                  </a:outerShdw>
                </a:effectLst>
                <a:latin typeface="Californian FB" panose="0207040306080B030204" pitchFamily="18" charset="0"/>
              </a:rPr>
              <a:t>Mr. Kartik </a:t>
            </a:r>
            <a:r>
              <a:rPr lang="en-IN" sz="2100" b="1" dirty="0" err="1">
                <a:effectLst>
                  <a:outerShdw blurRad="38100" dist="38100" dir="2700000" algn="tl">
                    <a:srgbClr val="000000">
                      <a:alpha val="43137"/>
                    </a:srgbClr>
                  </a:outerShdw>
                </a:effectLst>
                <a:latin typeface="Californian FB" panose="0207040306080B030204" pitchFamily="18" charset="0"/>
              </a:rPr>
              <a:t>Awari</a:t>
            </a:r>
            <a:r>
              <a:rPr lang="en-IN" sz="2100" b="1" dirty="0">
                <a:effectLst>
                  <a:outerShdw blurRad="38100" dist="38100" dir="2700000" algn="tl">
                    <a:srgbClr val="000000">
                      <a:alpha val="43137"/>
                    </a:srgbClr>
                  </a:outerShdw>
                </a:effectLst>
                <a:latin typeface="Californian FB" panose="0207040306080B030204" pitchFamily="18" charset="0"/>
              </a:rPr>
              <a:t>						Mr. Rohit </a:t>
            </a:r>
            <a:r>
              <a:rPr lang="en-IN" sz="2100" b="1" dirty="0" err="1">
                <a:effectLst>
                  <a:outerShdw blurRad="38100" dist="38100" dir="2700000" algn="tl">
                    <a:srgbClr val="000000">
                      <a:alpha val="43137"/>
                    </a:srgbClr>
                  </a:outerShdw>
                </a:effectLst>
                <a:latin typeface="Californian FB" panose="0207040306080B030204" pitchFamily="18" charset="0"/>
              </a:rPr>
              <a:t>Puranik</a:t>
            </a:r>
            <a:endParaRPr lang="en-IN" sz="2100" b="1" dirty="0">
              <a:effectLst>
                <a:outerShdw blurRad="38100" dist="38100" dir="2700000" algn="tl">
                  <a:srgbClr val="000000">
                    <a:alpha val="43137"/>
                  </a:srgbClr>
                </a:outerShdw>
              </a:effectLst>
              <a:latin typeface="Californian FB" panose="0207040306080B030204" pitchFamily="18" charset="0"/>
            </a:endParaRPr>
          </a:p>
          <a:p>
            <a:r>
              <a:rPr lang="en-IN" sz="2100" b="1" dirty="0">
                <a:effectLst>
                  <a:outerShdw blurRad="38100" dist="38100" dir="2700000" algn="tl">
                    <a:srgbClr val="000000">
                      <a:alpha val="43137"/>
                    </a:srgbClr>
                  </a:outerShdw>
                </a:effectLst>
                <a:latin typeface="Californian FB" panose="0207040306080B030204" pitchFamily="18" charset="0"/>
              </a:rPr>
              <a:t>PROJECT GUIDE				CENTRE CO-ORDINATOR</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49E0768A-BAF1-0078-C7F2-C81582C8A5A2}"/>
              </a:ext>
            </a:extLst>
          </p:cNvPr>
          <p:cNvPicPr/>
          <p:nvPr/>
        </p:nvPicPr>
        <p:blipFill>
          <a:blip r:embed="rId2"/>
          <a:stretch>
            <a:fillRect/>
          </a:stretch>
        </p:blipFill>
        <p:spPr>
          <a:xfrm>
            <a:off x="678840" y="165370"/>
            <a:ext cx="845159" cy="1164360"/>
          </a:xfrm>
          <a:prstGeom prst="rect">
            <a:avLst/>
          </a:prstGeom>
        </p:spPr>
      </p:pic>
      <p:pic>
        <p:nvPicPr>
          <p:cNvPr id="5" name="Picture 4">
            <a:extLst>
              <a:ext uri="{FF2B5EF4-FFF2-40B4-BE49-F238E27FC236}">
                <a16:creationId xmlns:a16="http://schemas.microsoft.com/office/drawing/2014/main" id="{7352C304-FBB0-F2C7-392E-35AF24BB2E4B}"/>
              </a:ext>
            </a:extLst>
          </p:cNvPr>
          <p:cNvPicPr/>
          <p:nvPr/>
        </p:nvPicPr>
        <p:blipFill>
          <a:blip r:embed="rId3"/>
          <a:stretch>
            <a:fillRect/>
          </a:stretch>
        </p:blipFill>
        <p:spPr>
          <a:xfrm>
            <a:off x="10006496" y="358677"/>
            <a:ext cx="1506664" cy="777746"/>
          </a:xfrm>
          <a:prstGeom prst="rect">
            <a:avLst/>
          </a:prstGeom>
        </p:spPr>
      </p:pic>
    </p:spTree>
    <p:extLst>
      <p:ext uri="{BB962C8B-B14F-4D97-AF65-F5344CB8AC3E}">
        <p14:creationId xmlns:p14="http://schemas.microsoft.com/office/powerpoint/2010/main" val="3141369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7D74A6-0CBE-32F9-B19D-C4E0C36B47E7}"/>
              </a:ext>
            </a:extLst>
          </p:cNvPr>
          <p:cNvSpPr>
            <a:spLocks noGrp="1"/>
          </p:cNvSpPr>
          <p:nvPr>
            <p:ph type="title"/>
          </p:nvPr>
        </p:nvSpPr>
        <p:spPr/>
        <p:txBody>
          <a:bodyPr/>
          <a:lstStyle/>
          <a:p>
            <a:r>
              <a:rPr lang="en-IN" b="1" u="sng" dirty="0">
                <a:effectLst>
                  <a:outerShdw blurRad="38100" dist="38100" dir="2700000" algn="tl">
                    <a:srgbClr val="000000">
                      <a:alpha val="43137"/>
                    </a:srgbClr>
                  </a:outerShdw>
                </a:effectLst>
                <a:latin typeface="Copperplate Gothic Bold" panose="020E0705020206020404" pitchFamily="34" charset="0"/>
              </a:rPr>
              <a:t>Conclusion</a:t>
            </a:r>
          </a:p>
        </p:txBody>
      </p:sp>
      <p:sp>
        <p:nvSpPr>
          <p:cNvPr id="6" name="Content Placeholder 5">
            <a:extLst>
              <a:ext uri="{FF2B5EF4-FFF2-40B4-BE49-F238E27FC236}">
                <a16:creationId xmlns:a16="http://schemas.microsoft.com/office/drawing/2014/main" id="{ED692466-71B3-A0F2-E93B-873476393481}"/>
              </a:ext>
            </a:extLst>
          </p:cNvPr>
          <p:cNvSpPr>
            <a:spLocks noGrp="1"/>
          </p:cNvSpPr>
          <p:nvPr>
            <p:ph sz="half" idx="1"/>
          </p:nvPr>
        </p:nvSpPr>
        <p:spPr/>
        <p:txBody>
          <a:bodyPr>
            <a:normAutofit fontScale="55000" lnSpcReduction="20000"/>
          </a:bodyPr>
          <a:lstStyle/>
          <a:p>
            <a:pPr>
              <a:buFont typeface="Wingdings" panose="05000000000000000000" pitchFamily="2" charset="2"/>
              <a:buChar char="q"/>
            </a:pPr>
            <a:r>
              <a:rPr lang="en-US" dirty="0">
                <a:effectLst/>
                <a:latin typeface="Copperplate Gothic Bold" panose="020E0705020206020404" pitchFamily="34" charset="0"/>
              </a:rPr>
              <a:t>In conclusion, we have learned about the importance of implementing a CI/CD pipeline using Nexus and deploying the artifact to Apache Tomcat. This process allows for faster and more efficient software development, as well as improved collaboration between teams.</a:t>
            </a:r>
            <a:endParaRPr lang="en-US" dirty="0">
              <a:latin typeface="Copperplate Gothic Bold" panose="020E0705020206020404" pitchFamily="34" charset="0"/>
            </a:endParaRPr>
          </a:p>
          <a:p>
            <a:pPr>
              <a:buFont typeface="Wingdings" panose="05000000000000000000" pitchFamily="2" charset="2"/>
              <a:buChar char="q"/>
            </a:pPr>
            <a:r>
              <a:rPr lang="en-US" dirty="0">
                <a:effectLst/>
                <a:latin typeface="Copperplate Gothic Bold" panose="020E0705020206020404" pitchFamily="34" charset="0"/>
              </a:rPr>
              <a:t>By utilizing Nexus, we can easily manage our dependencies and ensure that our builds are consistent and reliable. And by deploying to Apache Tomcat, we can quickly and easily make our applications available to our users.</a:t>
            </a:r>
            <a:endParaRPr lang="en-US" dirty="0">
              <a:latin typeface="Copperplate Gothic Bold" panose="020E0705020206020404" pitchFamily="34" charset="0"/>
            </a:endParaRPr>
          </a:p>
          <a:p>
            <a:pPr>
              <a:buFont typeface="Wingdings" panose="05000000000000000000" pitchFamily="2" charset="2"/>
              <a:buChar char="q"/>
            </a:pPr>
            <a:r>
              <a:rPr lang="en-US" dirty="0">
                <a:effectLst/>
                <a:latin typeface="Copperplate Gothic Bold" panose="020E0705020206020404" pitchFamily="34" charset="0"/>
              </a:rPr>
              <a:t>We encourage you to implement these practices in your own work to improve your software development process and ultimately deliver better products to your customers.</a:t>
            </a:r>
            <a:endParaRPr lang="en-US" dirty="0">
              <a:latin typeface="Copperplate Gothic Bold" panose="020E0705020206020404" pitchFamily="34" charset="0"/>
            </a:endParaRPr>
          </a:p>
          <a:p>
            <a:endParaRPr lang="en-IN" dirty="0"/>
          </a:p>
        </p:txBody>
      </p:sp>
      <p:pic>
        <p:nvPicPr>
          <p:cNvPr id="9" name="Content Placeholder 8">
            <a:extLst>
              <a:ext uri="{FF2B5EF4-FFF2-40B4-BE49-F238E27FC236}">
                <a16:creationId xmlns:a16="http://schemas.microsoft.com/office/drawing/2014/main" id="{E78FAC98-FD42-79C6-038B-5029D36B185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62242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2CDFA-3E51-4C14-7BA4-24B4B7CF0CB8}"/>
              </a:ext>
            </a:extLst>
          </p:cNvPr>
          <p:cNvSpPr>
            <a:spLocks noGrp="1"/>
          </p:cNvSpPr>
          <p:nvPr>
            <p:ph type="title"/>
          </p:nvPr>
        </p:nvSpPr>
        <p:spPr/>
        <p:txBody>
          <a:bodyPr/>
          <a:lstStyle/>
          <a:p>
            <a:pPr algn="ctr"/>
            <a:r>
              <a:rPr lang="en-US" b="1" u="sng" dirty="0">
                <a:effectLst>
                  <a:outerShdw blurRad="38100" dist="38100" dir="2700000" algn="tl">
                    <a:srgbClr val="000000">
                      <a:alpha val="43137"/>
                    </a:srgbClr>
                  </a:outerShdw>
                </a:effectLst>
                <a:latin typeface="Copperplate Gothic Bold" panose="020E0705020206020404" pitchFamily="34" charset="0"/>
              </a:rPr>
              <a:t>THANK YOU</a:t>
            </a:r>
            <a:endParaRPr lang="en-IN" b="1" u="sng" dirty="0">
              <a:effectLst>
                <a:outerShdw blurRad="38100" dist="38100" dir="2700000" algn="tl">
                  <a:srgbClr val="000000">
                    <a:alpha val="43137"/>
                  </a:srgbClr>
                </a:outerShdw>
              </a:effectLst>
              <a:latin typeface="Copperplate Gothic Bold" panose="020E0705020206020404" pitchFamily="34" charset="0"/>
            </a:endParaRPr>
          </a:p>
        </p:txBody>
      </p:sp>
    </p:spTree>
    <p:extLst>
      <p:ext uri="{BB962C8B-B14F-4D97-AF65-F5344CB8AC3E}">
        <p14:creationId xmlns:p14="http://schemas.microsoft.com/office/powerpoint/2010/main" val="394759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0B61-80FE-FA09-3B2B-AEC87280C395}"/>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latin typeface="Copperplate Gothic Bold" panose="020E0705020206020404" pitchFamily="34" charset="0"/>
              </a:rPr>
              <a:t>INTRODUCTION</a:t>
            </a:r>
            <a:endParaRPr lang="en-IN" b="1" u="sng" dirty="0">
              <a:effectLst>
                <a:outerShdw blurRad="38100" dist="38100" dir="2700000" algn="tl">
                  <a:srgbClr val="000000">
                    <a:alpha val="43137"/>
                  </a:srgbClr>
                </a:outerShdw>
              </a:effectLst>
              <a:latin typeface="Copperplate Gothic Bold" panose="020E0705020206020404" pitchFamily="34" charset="0"/>
            </a:endParaRPr>
          </a:p>
        </p:txBody>
      </p:sp>
      <p:pic>
        <p:nvPicPr>
          <p:cNvPr id="12" name="Content Placeholder 4">
            <a:extLst>
              <a:ext uri="{FF2B5EF4-FFF2-40B4-BE49-F238E27FC236}">
                <a16:creationId xmlns:a16="http://schemas.microsoft.com/office/drawing/2014/main" id="{DE420DF4-F006-0322-52F1-1F528AB726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11" name="Text Placeholder 10">
            <a:extLst>
              <a:ext uri="{FF2B5EF4-FFF2-40B4-BE49-F238E27FC236}">
                <a16:creationId xmlns:a16="http://schemas.microsoft.com/office/drawing/2014/main" id="{DF3FE499-0B21-D706-D73D-FA2141029A3E}"/>
              </a:ext>
            </a:extLst>
          </p:cNvPr>
          <p:cNvSpPr>
            <a:spLocks noGrp="1"/>
          </p:cNvSpPr>
          <p:nvPr>
            <p:ph type="body" sz="half" idx="2"/>
          </p:nvPr>
        </p:nvSpPr>
        <p:spPr/>
        <p:txBody>
          <a:bodyPr>
            <a:normAutofit fontScale="92500" lnSpcReduction="10000"/>
          </a:bodyPr>
          <a:lstStyle/>
          <a:p>
            <a:pPr marL="285750" indent="-285750">
              <a:buFont typeface="Wingdings" panose="05000000000000000000" pitchFamily="2" charset="2"/>
              <a:buChar char="§"/>
            </a:pPr>
            <a:r>
              <a:rPr lang="en-US" dirty="0">
                <a:effectLst/>
                <a:latin typeface="Copperplate Gothic Bold" panose="020E0705020206020404" pitchFamily="34" charset="0"/>
              </a:rPr>
              <a:t>Welcome to our presentation on implementing a CI/CD pipeline using Nexus and deploying the artifact to Apache Tomcat.</a:t>
            </a:r>
            <a:endParaRPr lang="en-US" dirty="0">
              <a:latin typeface="Copperplate Gothic Bold" panose="020E0705020206020404" pitchFamily="34" charset="0"/>
            </a:endParaRPr>
          </a:p>
          <a:p>
            <a:pPr marL="285750" indent="-285750">
              <a:buFont typeface="Arial" panose="020B0604020202020204" pitchFamily="34" charset="0"/>
              <a:buChar char="•"/>
            </a:pPr>
            <a:r>
              <a:rPr lang="en-US" dirty="0">
                <a:effectLst/>
                <a:latin typeface="Copperplate Gothic Bold" panose="020E0705020206020404" pitchFamily="34" charset="0"/>
              </a:rPr>
              <a:t>In today's fast-paced world, delivering quality software quickly is of utmost importance. This is where Continuous Integration and Continuous Deployment (CI/CD) comes in. By automating the build, test, and deployment process, we can ensure that our software is always up-to-date and working as intended. And that's exactly what we'll be discussing today.</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364997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59BF-DD34-BBCD-F69C-E1677B2E23B3}"/>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latin typeface="Copperplate Gothic Bold" panose="020E0705020206020404" pitchFamily="34" charset="0"/>
              </a:rPr>
              <a:t>What is CI/CD?</a:t>
            </a:r>
            <a:br>
              <a:rPr lang="en-US" b="1" dirty="0"/>
            </a:br>
            <a:endParaRPr lang="en-IN" dirty="0"/>
          </a:p>
        </p:txBody>
      </p:sp>
      <p:sp>
        <p:nvSpPr>
          <p:cNvPr id="3" name="Content Placeholder 2">
            <a:extLst>
              <a:ext uri="{FF2B5EF4-FFF2-40B4-BE49-F238E27FC236}">
                <a16:creationId xmlns:a16="http://schemas.microsoft.com/office/drawing/2014/main" id="{70565D2F-CAFF-EF07-3148-01016C0DE67D}"/>
              </a:ext>
            </a:extLst>
          </p:cNvPr>
          <p:cNvSpPr>
            <a:spLocks noGrp="1"/>
          </p:cNvSpPr>
          <p:nvPr>
            <p:ph idx="1"/>
          </p:nvPr>
        </p:nvSpPr>
        <p:spPr/>
        <p:txBody>
          <a:bodyPr>
            <a:normAutofit fontScale="85000" lnSpcReduction="20000"/>
          </a:bodyPr>
          <a:lstStyle/>
          <a:p>
            <a:r>
              <a:rPr lang="en-US" dirty="0">
                <a:effectLst/>
                <a:latin typeface="Copperplate Gothic Bold" panose="020E0705020206020404" pitchFamily="34" charset="0"/>
              </a:rPr>
              <a:t>CI/CD stands for Continuous Integration/Continuous Deployment, which is a software development practice that aims to increase efficiency and quality by automating the process of building, testing, and deploying code changes.</a:t>
            </a:r>
            <a:endParaRPr lang="en-US" dirty="0">
              <a:latin typeface="Copperplate Gothic Bold" panose="020E0705020206020404" pitchFamily="34" charset="0"/>
            </a:endParaRPr>
          </a:p>
          <a:p>
            <a:r>
              <a:rPr lang="en-US" dirty="0">
                <a:effectLst/>
                <a:latin typeface="Copperplate Gothic Bold" panose="020E0705020206020404" pitchFamily="34" charset="0"/>
              </a:rPr>
              <a:t>CI/CD helps developers catch bugs and errors early in the development cycle, which saves time and resources. It also allows for faster and more frequent deployments, which means that new features and updates can be released to users more quickly.</a:t>
            </a:r>
            <a:endParaRPr lang="en-US" dirty="0">
              <a:latin typeface="Copperplate Gothic Bold" panose="020E0705020206020404" pitchFamily="34" charset="0"/>
            </a:endParaRPr>
          </a:p>
          <a:p>
            <a:r>
              <a:rPr lang="en-US" dirty="0">
                <a:effectLst/>
                <a:latin typeface="Copperplate Gothic Bold" panose="020E0705020206020404" pitchFamily="34" charset="0"/>
              </a:rPr>
              <a:t>In short, CI/CD is essential for modern software development because it streamlines the development process, improves quality, and speeds up deployment times.</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85536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2472834-FD8E-500D-5832-738BEE28CA11}"/>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latin typeface="Copperplate Gothic Bold" panose="020E0705020206020404" pitchFamily="34" charset="0"/>
              </a:rPr>
              <a:t>Setting Up Jenkins with GitHub</a:t>
            </a:r>
            <a:endParaRPr lang="en-IN" b="1" u="sng" dirty="0">
              <a:effectLst>
                <a:outerShdw blurRad="38100" dist="38100" dir="2700000" algn="tl">
                  <a:srgbClr val="000000">
                    <a:alpha val="43137"/>
                  </a:srgbClr>
                </a:outerShdw>
              </a:effectLst>
              <a:latin typeface="Copperplate Gothic Bold" panose="020E0705020206020404" pitchFamily="34" charset="0"/>
            </a:endParaRPr>
          </a:p>
        </p:txBody>
      </p:sp>
      <p:sp>
        <p:nvSpPr>
          <p:cNvPr id="10" name="Content Placeholder 9">
            <a:extLst>
              <a:ext uri="{FF2B5EF4-FFF2-40B4-BE49-F238E27FC236}">
                <a16:creationId xmlns:a16="http://schemas.microsoft.com/office/drawing/2014/main" id="{E1511E7F-5041-032A-D1D7-DC91EBD792DE}"/>
              </a:ext>
            </a:extLst>
          </p:cNvPr>
          <p:cNvSpPr>
            <a:spLocks noGrp="1"/>
          </p:cNvSpPr>
          <p:nvPr>
            <p:ph sz="half" idx="1"/>
          </p:nvPr>
        </p:nvSpPr>
        <p:spPr/>
        <p:txBody>
          <a:bodyPr>
            <a:normAutofit fontScale="70000" lnSpcReduction="20000"/>
          </a:bodyPr>
          <a:lstStyle/>
          <a:p>
            <a:pPr>
              <a:buFont typeface="Wingdings" panose="05000000000000000000" pitchFamily="2" charset="2"/>
              <a:buChar char="Ø"/>
            </a:pPr>
            <a:r>
              <a:rPr lang="en-US" dirty="0">
                <a:effectLst/>
                <a:latin typeface="Copperplate Gothic Bold" panose="020E0705020206020404" pitchFamily="34" charset="0"/>
              </a:rPr>
              <a:t>To set up Jenkins with GitHub, first, you need to install and configure the GitHub plugin in Jenkins. This plugin allows Jenkins to authenticate with GitHub and access your repositories. Once the plugin is installed, you can create a new Jenkins job and configure it to build from your GitHub repository.</a:t>
            </a:r>
            <a:endParaRPr lang="en-US" dirty="0">
              <a:latin typeface="Copperplate Gothic Bold" panose="020E0705020206020404" pitchFamily="34" charset="0"/>
            </a:endParaRPr>
          </a:p>
          <a:p>
            <a:pPr>
              <a:buFont typeface="Wingdings" panose="05000000000000000000" pitchFamily="2" charset="2"/>
              <a:buChar char="Ø"/>
            </a:pPr>
            <a:r>
              <a:rPr lang="en-US" dirty="0">
                <a:effectLst/>
                <a:latin typeface="Copperplate Gothic Bold" panose="020E0705020206020404" pitchFamily="34" charset="0"/>
              </a:rPr>
              <a:t>Next, you can set up a webhook in GitHub that triggers a build in Jenkins whenever changes are pushed to the repository. This allows for automatic builds and deployments, saving time and effort in the development process.</a:t>
            </a:r>
            <a:endParaRPr lang="en-US" dirty="0">
              <a:latin typeface="Copperplate Gothic Bold" panose="020E0705020206020404" pitchFamily="34" charset="0"/>
            </a:endParaRPr>
          </a:p>
          <a:p>
            <a:endParaRPr lang="en-IN" dirty="0"/>
          </a:p>
        </p:txBody>
      </p:sp>
      <p:pic>
        <p:nvPicPr>
          <p:cNvPr id="13" name="Content Placeholder 12">
            <a:extLst>
              <a:ext uri="{FF2B5EF4-FFF2-40B4-BE49-F238E27FC236}">
                <a16:creationId xmlns:a16="http://schemas.microsoft.com/office/drawing/2014/main" id="{2D751815-A308-E349-65B6-EF1E6CEFCB6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Tree>
    <p:extLst>
      <p:ext uri="{BB962C8B-B14F-4D97-AF65-F5344CB8AC3E}">
        <p14:creationId xmlns:p14="http://schemas.microsoft.com/office/powerpoint/2010/main" val="191256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6C292-9828-1DBF-6D1B-2744B6345A03}"/>
              </a:ext>
            </a:extLst>
          </p:cNvPr>
          <p:cNvSpPr>
            <a:spLocks noGrp="1"/>
          </p:cNvSpPr>
          <p:nvPr>
            <p:ph type="title"/>
          </p:nvPr>
        </p:nvSpPr>
        <p:spPr/>
        <p:txBody>
          <a:bodyPr/>
          <a:lstStyle/>
          <a:p>
            <a:r>
              <a:rPr lang="en-US" b="1" u="sng" dirty="0">
                <a:latin typeface="Copperplate Gothic Bold" panose="020E0705020206020404" pitchFamily="34" charset="0"/>
              </a:rPr>
              <a:t>Using Maven for Build Automation</a:t>
            </a:r>
            <a:endParaRPr lang="en-IN" b="1" u="sng" dirty="0">
              <a:latin typeface="Copperplate Gothic Bold" panose="020E0705020206020404" pitchFamily="34" charset="0"/>
            </a:endParaRPr>
          </a:p>
        </p:txBody>
      </p:sp>
      <p:pic>
        <p:nvPicPr>
          <p:cNvPr id="9" name="Content Placeholder 8">
            <a:extLst>
              <a:ext uri="{FF2B5EF4-FFF2-40B4-BE49-F238E27FC236}">
                <a16:creationId xmlns:a16="http://schemas.microsoft.com/office/drawing/2014/main" id="{475B2D9C-977E-B90C-0BF3-3008B5982C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7" name="Text Placeholder 6">
            <a:extLst>
              <a:ext uri="{FF2B5EF4-FFF2-40B4-BE49-F238E27FC236}">
                <a16:creationId xmlns:a16="http://schemas.microsoft.com/office/drawing/2014/main" id="{1699A6B1-A1A6-4AE7-5DB5-1D3FCF7EAB89}"/>
              </a:ext>
            </a:extLst>
          </p:cNvPr>
          <p:cNvSpPr>
            <a:spLocks noGrp="1"/>
          </p:cNvSpPr>
          <p:nvPr>
            <p:ph type="body" sz="half" idx="2"/>
          </p:nvPr>
        </p:nvSpPr>
        <p:spPr/>
        <p:txBody>
          <a:bodyPr>
            <a:normAutofit fontScale="85000" lnSpcReduction="20000"/>
          </a:bodyPr>
          <a:lstStyle/>
          <a:p>
            <a:pPr marL="285750" indent="-285750">
              <a:buFont typeface="Wingdings" panose="05000000000000000000" pitchFamily="2" charset="2"/>
              <a:buChar char="ü"/>
            </a:pPr>
            <a:r>
              <a:rPr lang="en-US" dirty="0">
                <a:effectLst/>
                <a:latin typeface="Copperplate Gothic Bold" panose="020E0705020206020404" pitchFamily="34" charset="0"/>
              </a:rPr>
              <a:t>Maven is a powerful build automation tool that can be integrated into a Jenkins CI/CD Pipeline to streamline the build process and improve efficiency. With Maven, developers can easily manage project dependencies, automate the build process, and generate reports on code quality.</a:t>
            </a:r>
            <a:endParaRPr lang="en-US" dirty="0">
              <a:latin typeface="Copperplate Gothic Bold" panose="020E0705020206020404" pitchFamily="34" charset="0"/>
            </a:endParaRPr>
          </a:p>
          <a:p>
            <a:pPr marL="285750" indent="-285750">
              <a:buFont typeface="Wingdings" panose="05000000000000000000" pitchFamily="2" charset="2"/>
              <a:buChar char="ü"/>
            </a:pPr>
            <a:r>
              <a:rPr lang="en-US" dirty="0">
                <a:effectLst/>
                <a:latin typeface="Copperplate Gothic Bold" panose="020E0705020206020404" pitchFamily="34" charset="0"/>
              </a:rPr>
              <a:t>One of the key benefits of using Maven in a Jenkins CI/CD Pipeline is that it simplifies the build process. Instead of manually managing dependencies and configuring build settings, developers can simply define the project structure and let Maven handle the rest. This not only saves time but also reduces the risk of errors and inconsistencies in the build process.</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2200891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A1A1B-2108-96AB-5230-6E1B40182194}"/>
              </a:ext>
            </a:extLst>
          </p:cNvPr>
          <p:cNvSpPr>
            <a:spLocks noGrp="1"/>
          </p:cNvSpPr>
          <p:nvPr>
            <p:ph type="title"/>
          </p:nvPr>
        </p:nvSpPr>
        <p:spPr/>
        <p:txBody>
          <a:bodyPr/>
          <a:lstStyle/>
          <a:p>
            <a:r>
              <a:rPr lang="en-IN" b="1" u="sng" dirty="0">
                <a:effectLst>
                  <a:outerShdw blurRad="38100" dist="38100" dir="2700000" algn="tl">
                    <a:srgbClr val="000000">
                      <a:alpha val="43137"/>
                    </a:srgbClr>
                  </a:outerShdw>
                </a:effectLst>
                <a:latin typeface="Copperplate Gothic Bold" panose="020E0705020206020404" pitchFamily="34" charset="0"/>
              </a:rPr>
              <a:t>Nexus Overview</a:t>
            </a:r>
          </a:p>
        </p:txBody>
      </p:sp>
      <p:pic>
        <p:nvPicPr>
          <p:cNvPr id="8" name="Picture Placeholder 7">
            <a:extLst>
              <a:ext uri="{FF2B5EF4-FFF2-40B4-BE49-F238E27FC236}">
                <a16:creationId xmlns:a16="http://schemas.microsoft.com/office/drawing/2014/main" id="{AAE8290E-1425-F9C5-5764-55C26A4FE87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6" name="Text Placeholder 5">
            <a:extLst>
              <a:ext uri="{FF2B5EF4-FFF2-40B4-BE49-F238E27FC236}">
                <a16:creationId xmlns:a16="http://schemas.microsoft.com/office/drawing/2014/main" id="{38A54540-2E51-09D5-F080-6CFFEE583489}"/>
              </a:ext>
            </a:extLst>
          </p:cNvPr>
          <p:cNvSpPr>
            <a:spLocks noGrp="1"/>
          </p:cNvSpPr>
          <p:nvPr>
            <p:ph type="body" sz="half" idx="2"/>
          </p:nvPr>
        </p:nvSpPr>
        <p:spPr/>
        <p:txBody>
          <a:bodyPr>
            <a:normAutofit fontScale="92500" lnSpcReduction="10000"/>
          </a:bodyPr>
          <a:lstStyle/>
          <a:p>
            <a:pPr marL="285750" indent="-285750">
              <a:buFont typeface="Wingdings" panose="05000000000000000000" pitchFamily="2" charset="2"/>
              <a:buChar char="q"/>
            </a:pPr>
            <a:r>
              <a:rPr lang="en-US" dirty="0">
                <a:effectLst/>
                <a:latin typeface="Copperplate Gothic Bold" panose="020E0705020206020404" pitchFamily="34" charset="0"/>
              </a:rPr>
              <a:t>Nexus is a repository manager used for storing and managing software components. It plays a crucial role in the CI/CD pipeline by providing a central location for all the artifacts that are generated during the build process.</a:t>
            </a:r>
            <a:endParaRPr lang="en-US" dirty="0">
              <a:latin typeface="Copperplate Gothic Bold" panose="020E0705020206020404" pitchFamily="34" charset="0"/>
            </a:endParaRPr>
          </a:p>
          <a:p>
            <a:pPr marL="285750" indent="-285750">
              <a:buFont typeface="Wingdings" panose="05000000000000000000" pitchFamily="2" charset="2"/>
              <a:buChar char="q"/>
            </a:pPr>
            <a:r>
              <a:rPr lang="en-US" dirty="0">
                <a:effectLst/>
                <a:latin typeface="Copperplate Gothic Bold" panose="020E0705020206020404" pitchFamily="34" charset="0"/>
              </a:rPr>
              <a:t>Nexus allows for easy sharing of artifacts between teams and ensures that there is a single source of truth for all the components. It also provides features like access control, versioning, and dependency management to ensure that the right components are used in the right place.</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221107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06D1E-94F7-2974-F462-80F78C189002}"/>
              </a:ext>
            </a:extLst>
          </p:cNvPr>
          <p:cNvSpPr>
            <a:spLocks noGrp="1"/>
          </p:cNvSpPr>
          <p:nvPr>
            <p:ph type="title"/>
          </p:nvPr>
        </p:nvSpPr>
        <p:spPr/>
        <p:txBody>
          <a:bodyPr>
            <a:normAutofit fontScale="90000"/>
          </a:bodyPr>
          <a:lstStyle/>
          <a:p>
            <a:r>
              <a:rPr lang="en-US" b="1" u="sng" dirty="0">
                <a:effectLst>
                  <a:outerShdw blurRad="38100" dist="38100" dir="2700000" algn="tl">
                    <a:srgbClr val="000000">
                      <a:alpha val="43137"/>
                    </a:srgbClr>
                  </a:outerShdw>
                </a:effectLst>
                <a:latin typeface="Copperplate Gothic Bold" panose="020E0705020206020404" pitchFamily="34" charset="0"/>
              </a:rPr>
              <a:t>Integrating Nexus for Artifact Management</a:t>
            </a:r>
            <a:endParaRPr lang="en-IN" b="1" u="sng" dirty="0">
              <a:effectLst>
                <a:outerShdw blurRad="38100" dist="38100" dir="2700000" algn="tl">
                  <a:srgbClr val="000000">
                    <a:alpha val="43137"/>
                  </a:srgbClr>
                </a:outerShdw>
              </a:effectLst>
              <a:latin typeface="Copperplate Gothic Bold" panose="020E0705020206020404" pitchFamily="34" charset="0"/>
            </a:endParaRPr>
          </a:p>
        </p:txBody>
      </p:sp>
      <p:pic>
        <p:nvPicPr>
          <p:cNvPr id="9" name="Picture Placeholder 8">
            <a:extLst>
              <a:ext uri="{FF2B5EF4-FFF2-40B4-BE49-F238E27FC236}">
                <a16:creationId xmlns:a16="http://schemas.microsoft.com/office/drawing/2014/main" id="{1C202039-5B9D-4F17-1183-009355D6CE1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7" name="Text Placeholder 6">
            <a:extLst>
              <a:ext uri="{FF2B5EF4-FFF2-40B4-BE49-F238E27FC236}">
                <a16:creationId xmlns:a16="http://schemas.microsoft.com/office/drawing/2014/main" id="{E5457513-67D1-4C51-1AD4-E4D83F8A6D02}"/>
              </a:ext>
            </a:extLst>
          </p:cNvPr>
          <p:cNvSpPr>
            <a:spLocks noGrp="1"/>
          </p:cNvSpPr>
          <p:nvPr>
            <p:ph type="body" sz="half" idx="2"/>
          </p:nvPr>
        </p:nvSpPr>
        <p:spPr/>
        <p:txBody>
          <a:bodyPr>
            <a:normAutofit fontScale="85000" lnSpcReduction="20000"/>
          </a:bodyPr>
          <a:lstStyle/>
          <a:p>
            <a:pPr marL="285750" indent="-285750">
              <a:buFont typeface="Wingdings" panose="05000000000000000000" pitchFamily="2" charset="2"/>
              <a:buChar char="v"/>
            </a:pPr>
            <a:r>
              <a:rPr lang="en-US" dirty="0">
                <a:effectLst/>
                <a:latin typeface="Copperplate Gothic Bold" panose="020E0705020206020404" pitchFamily="34" charset="0"/>
              </a:rPr>
              <a:t>Nexus is a powerful tool that can be integrated into a Jenkins CI/CD Pipeline for artifact management. It allows organizations to store and manage their software artifacts in a central repository, making it easier to share code across teams and projects.</a:t>
            </a:r>
            <a:endParaRPr lang="en-US" dirty="0">
              <a:latin typeface="Copperplate Gothic Bold" panose="020E0705020206020404" pitchFamily="34" charset="0"/>
            </a:endParaRPr>
          </a:p>
          <a:p>
            <a:pPr marL="285750" indent="-285750">
              <a:buFont typeface="Wingdings" panose="05000000000000000000" pitchFamily="2" charset="2"/>
              <a:buChar char="v"/>
            </a:pPr>
            <a:r>
              <a:rPr lang="en-US" dirty="0">
                <a:effectLst/>
                <a:latin typeface="Copperplate Gothic Bold" panose="020E0705020206020404" pitchFamily="34" charset="0"/>
              </a:rPr>
              <a:t>One of the main benefits of using Nexus is that it provides a single source of truth for all your artifacts. This means that everyone on your team is working with the same version of the code, which can help to prevent conflicts and ensure consistency. Additionally, Nexus makes it easy to search for and retrieve artifacts, which can save developers time and reduce errors.</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193293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75181-334C-D7D8-EC4A-A2061AF6DB58}"/>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latin typeface="Copperplate Gothic Bold" panose="020E0705020206020404" pitchFamily="34" charset="0"/>
              </a:rPr>
              <a:t>Using SonarQube for Code Analysis</a:t>
            </a:r>
            <a:endParaRPr lang="en-IN" b="1" u="sng" dirty="0">
              <a:effectLst>
                <a:outerShdw blurRad="38100" dist="38100" dir="2700000" algn="tl">
                  <a:srgbClr val="000000">
                    <a:alpha val="43137"/>
                  </a:srgbClr>
                </a:outerShdw>
              </a:effectLst>
              <a:latin typeface="Copperplate Gothic Bold" panose="020E0705020206020404" pitchFamily="34" charset="0"/>
            </a:endParaRPr>
          </a:p>
        </p:txBody>
      </p:sp>
      <p:pic>
        <p:nvPicPr>
          <p:cNvPr id="8" name="Content Placeholder 7">
            <a:extLst>
              <a:ext uri="{FF2B5EF4-FFF2-40B4-BE49-F238E27FC236}">
                <a16:creationId xmlns:a16="http://schemas.microsoft.com/office/drawing/2014/main" id="{0CE62535-A8C8-4F03-9409-1CE396D46E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1825625"/>
            <a:ext cx="4351338" cy="4351338"/>
          </a:xfrm>
        </p:spPr>
      </p:pic>
      <p:sp>
        <p:nvSpPr>
          <p:cNvPr id="6" name="Content Placeholder 5">
            <a:extLst>
              <a:ext uri="{FF2B5EF4-FFF2-40B4-BE49-F238E27FC236}">
                <a16:creationId xmlns:a16="http://schemas.microsoft.com/office/drawing/2014/main" id="{0E2A137A-2A93-B487-CC75-619B0E9C8E4B}"/>
              </a:ext>
            </a:extLst>
          </p:cNvPr>
          <p:cNvSpPr>
            <a:spLocks noGrp="1"/>
          </p:cNvSpPr>
          <p:nvPr>
            <p:ph sz="half" idx="2"/>
          </p:nvPr>
        </p:nvSpPr>
        <p:spPr/>
        <p:txBody>
          <a:bodyPr>
            <a:normAutofit fontScale="55000" lnSpcReduction="20000"/>
          </a:bodyPr>
          <a:lstStyle/>
          <a:p>
            <a:pPr>
              <a:buFont typeface="Wingdings" panose="05000000000000000000" pitchFamily="2" charset="2"/>
              <a:buChar char="q"/>
            </a:pPr>
            <a:r>
              <a:rPr lang="en-US" dirty="0">
                <a:effectLst/>
                <a:latin typeface="Copperplate Gothic Bold" panose="020E0705020206020404" pitchFamily="34" charset="0"/>
              </a:rPr>
              <a:t>Code analysis is a crucial step in any software development process. It helps to identify potential issues early on and ensures that the code is maintainable and scalable. In a Jenkins CI/CD Pipeline, SonarQube can be used to achieve this. SonarQube is an open-source platform for continuous code quality inspection that provides detailed reports on code quality, security, and maintainability.</a:t>
            </a:r>
            <a:endParaRPr lang="en-US" dirty="0">
              <a:latin typeface="Copperplate Gothic Bold" panose="020E0705020206020404" pitchFamily="34" charset="0"/>
            </a:endParaRPr>
          </a:p>
          <a:p>
            <a:pPr>
              <a:buFont typeface="Wingdings" panose="05000000000000000000" pitchFamily="2" charset="2"/>
              <a:buChar char="q"/>
            </a:pPr>
            <a:r>
              <a:rPr lang="en-US" dirty="0">
                <a:effectLst/>
                <a:latin typeface="Copperplate Gothic Bold" panose="020E0705020206020404" pitchFamily="34" charset="0"/>
              </a:rPr>
              <a:t>SonarQube uses a set of rules to analyze code and provide feedback on issues such as code smells, bugs, and vulnerabilities. It also provides suggestions on how to fix these issues. For example, it can flag unused variables, poorly formatted code, or even security vulnerabilities. By using SonarQube in a Jenkins CI/CD Pipeline, developers can ensure that their code is of high quality and free from potential issues before it is deployed.</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4236170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BF2E6DC-A75B-5FF9-6805-7C802914D03B}"/>
              </a:ext>
            </a:extLst>
          </p:cNvPr>
          <p:cNvSpPr>
            <a:spLocks noGrp="1"/>
          </p:cNvSpPr>
          <p:nvPr>
            <p:ph type="title"/>
          </p:nvPr>
        </p:nvSpPr>
        <p:spPr/>
        <p:txBody>
          <a:bodyPr/>
          <a:lstStyle/>
          <a:p>
            <a:r>
              <a:rPr lang="en-IN" b="1" u="sng" dirty="0">
                <a:effectLst>
                  <a:outerShdw blurRad="38100" dist="38100" dir="2700000" algn="tl">
                    <a:srgbClr val="000000">
                      <a:alpha val="43137"/>
                    </a:srgbClr>
                  </a:outerShdw>
                </a:effectLst>
                <a:latin typeface="Copperplate Gothic Bold" panose="020E0705020206020404" pitchFamily="34" charset="0"/>
              </a:rPr>
              <a:t>Deploying to Tomcat</a:t>
            </a:r>
          </a:p>
        </p:txBody>
      </p:sp>
      <p:pic>
        <p:nvPicPr>
          <p:cNvPr id="13" name="Picture Placeholder 12">
            <a:extLst>
              <a:ext uri="{FF2B5EF4-FFF2-40B4-BE49-F238E27FC236}">
                <a16:creationId xmlns:a16="http://schemas.microsoft.com/office/drawing/2014/main" id="{8B91CCC4-028E-A3FA-A16B-D95D6E13E13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11" name="Text Placeholder 10">
            <a:extLst>
              <a:ext uri="{FF2B5EF4-FFF2-40B4-BE49-F238E27FC236}">
                <a16:creationId xmlns:a16="http://schemas.microsoft.com/office/drawing/2014/main" id="{4F0B03A5-B451-B859-CAEF-132D2599DEAA}"/>
              </a:ext>
            </a:extLst>
          </p:cNvPr>
          <p:cNvSpPr>
            <a:spLocks noGrp="1"/>
          </p:cNvSpPr>
          <p:nvPr>
            <p:ph type="body" sz="half" idx="2"/>
          </p:nvPr>
        </p:nvSpPr>
        <p:spPr/>
        <p:txBody>
          <a:bodyPr>
            <a:normAutofit fontScale="92500" lnSpcReduction="20000"/>
          </a:bodyPr>
          <a:lstStyle/>
          <a:p>
            <a:pPr marL="285750" indent="-285750">
              <a:buFont typeface="Wingdings" panose="05000000000000000000" pitchFamily="2" charset="2"/>
              <a:buChar char="Ø"/>
            </a:pPr>
            <a:r>
              <a:rPr lang="en-US" dirty="0">
                <a:effectLst/>
                <a:latin typeface="Copperplate Gothic Bold" panose="020E0705020206020404" pitchFamily="34" charset="0"/>
              </a:rPr>
              <a:t>To deploy the application to Tomcat using Jenkins CI/CD Pipeline, follow these steps:</a:t>
            </a:r>
            <a:endParaRPr lang="en-US" dirty="0">
              <a:latin typeface="Copperplate Gothic Bold" panose="020E0705020206020404" pitchFamily="34" charset="0"/>
            </a:endParaRPr>
          </a:p>
          <a:p>
            <a:r>
              <a:rPr lang="en-US" dirty="0">
                <a:effectLst/>
                <a:latin typeface="Copperplate Gothic Bold" panose="020E0705020206020404" pitchFamily="34" charset="0"/>
              </a:rPr>
              <a:t>1. Set up a Tomcat server in Jenkins and configure it with the necessary credentials.</a:t>
            </a:r>
            <a:endParaRPr lang="en-US" dirty="0">
              <a:latin typeface="Copperplate Gothic Bold" panose="020E0705020206020404" pitchFamily="34" charset="0"/>
            </a:endParaRPr>
          </a:p>
          <a:p>
            <a:r>
              <a:rPr lang="en-US" dirty="0">
                <a:effectLst/>
                <a:latin typeface="Copperplate Gothic Bold" panose="020E0705020206020404" pitchFamily="34" charset="0"/>
              </a:rPr>
              <a:t>2. Create a new job in Jenkins and configure it to build and package the application using Maven.</a:t>
            </a:r>
            <a:endParaRPr lang="en-US" dirty="0">
              <a:latin typeface="Copperplate Gothic Bold" panose="020E0705020206020404" pitchFamily="34" charset="0"/>
            </a:endParaRPr>
          </a:p>
          <a:p>
            <a:r>
              <a:rPr lang="en-US" dirty="0">
                <a:effectLst/>
                <a:latin typeface="Copperplate Gothic Bold" panose="020E0705020206020404" pitchFamily="34" charset="0"/>
              </a:rPr>
              <a:t>3. Add a post-build action to deploy the packaged application to the Tomcat server.</a:t>
            </a:r>
            <a:endParaRPr lang="en-US" dirty="0">
              <a:latin typeface="Copperplate Gothic Bold" panose="020E0705020206020404" pitchFamily="34" charset="0"/>
            </a:endParaRPr>
          </a:p>
          <a:p>
            <a:r>
              <a:rPr lang="en-US" dirty="0">
                <a:effectLst/>
                <a:latin typeface="Copperplate Gothic Bold" panose="020E0705020206020404" pitchFamily="34" charset="0"/>
              </a:rPr>
              <a:t>4. Configure the deployment settings as per your requirements and save the changes.</a:t>
            </a:r>
            <a:endParaRPr lang="en-US" dirty="0">
              <a:latin typeface="Copperplate Gothic Bold" panose="020E0705020206020404" pitchFamily="34" charset="0"/>
            </a:endParaRPr>
          </a:p>
          <a:p>
            <a:r>
              <a:rPr lang="en-US" dirty="0">
                <a:effectLst/>
                <a:latin typeface="Copperplate Gothic Bold" panose="020E0705020206020404" pitchFamily="34" charset="0"/>
              </a:rPr>
              <a:t>5. Run the Jenkins job to deploy the application to Tomcat.</a:t>
            </a:r>
            <a:endParaRPr lang="en-US" dirty="0">
              <a:latin typeface="Copperplate Gothic Bold" panose="020E0705020206020404" pitchFamily="34" charset="0"/>
            </a:endParaRPr>
          </a:p>
          <a:p>
            <a:endParaRPr lang="en-IN" dirty="0"/>
          </a:p>
        </p:txBody>
      </p:sp>
    </p:spTree>
    <p:extLst>
      <p:ext uri="{BB962C8B-B14F-4D97-AF65-F5344CB8AC3E}">
        <p14:creationId xmlns:p14="http://schemas.microsoft.com/office/powerpoint/2010/main" val="9784708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TotalTime>
  <Words>1085</Words>
  <Application>Microsoft Office PowerPoint</Application>
  <PresentationFormat>Widescreen</PresentationFormat>
  <Paragraphs>52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Californian FB</vt:lpstr>
      <vt:lpstr>Copperplate Gothic Bold</vt:lpstr>
      <vt:lpstr>Wingdings</vt:lpstr>
      <vt:lpstr>Office Theme</vt:lpstr>
      <vt:lpstr>  INSTITUTE FOR ADVANCED COMPUTING AND SOFTWARE DEVELOPMENT AKURDI, PUNE  Implementing CI/CD Pipeline using Nexus and Deploying the Artifact to Apache Tomcat</vt:lpstr>
      <vt:lpstr>INTRODUCTION</vt:lpstr>
      <vt:lpstr>What is CI/CD? </vt:lpstr>
      <vt:lpstr>Setting Up Jenkins with GitHub</vt:lpstr>
      <vt:lpstr>Using Maven for Build Automation</vt:lpstr>
      <vt:lpstr>Nexus Overview</vt:lpstr>
      <vt:lpstr>Integrating Nexus for Artifact Management</vt:lpstr>
      <vt:lpstr>Using SonarQube for Code Analysis</vt:lpstr>
      <vt:lpstr>Deploying to Tomcat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INSTITUTE FOR ADVANCED COMPUTING AND SOFTWARE DEVELOPMENT AKURDI, PUNE  Implementing CI/CD Pipeline using Nexus and Deploying the Artifact to Apache Tomcat</dc:title>
  <dc:creator>Swapnil Nanden</dc:creator>
  <cp:lastModifiedBy>Swapnil Nanden</cp:lastModifiedBy>
  <cp:revision>1</cp:revision>
  <dcterms:created xsi:type="dcterms:W3CDTF">2023-08-31T06:11:22Z</dcterms:created>
  <dcterms:modified xsi:type="dcterms:W3CDTF">2023-08-31T06:44:03Z</dcterms:modified>
</cp:coreProperties>
</file>